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Play"/>
      <p:regular r:id="rId20"/>
      <p:bold r:id="rId21"/>
    </p:embeddedFont>
    <p:embeddedFont>
      <p:font typeface="Proxima Nova"/>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h1bUO7K7K36/4xjFWd7zg2V05N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lay-regular.fntdata"/><Relationship Id="rId22" Type="http://schemas.openxmlformats.org/officeDocument/2006/relationships/font" Target="fonts/ProximaNova-regular.fntdata"/><Relationship Id="rId21" Type="http://schemas.openxmlformats.org/officeDocument/2006/relationships/font" Target="fonts/Play-bold.fntdata"/><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ProximaNov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ad7ec40c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dad7ec40c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ad7ec40c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dad7ec40cc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ad7ec40c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dad7ec40cc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ad7ec40c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dad7ec40cc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ae1bd4e1f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ae1bd4e1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ae1bd4e1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dae1bd4e1f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ae1bd4e1f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dae1bd4e1f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p:nvPr>
            <p:ph idx="2" type="pic"/>
          </p:nvPr>
        </p:nvSpPr>
        <p:spPr>
          <a:xfrm>
            <a:off x="5183188" y="987425"/>
            <a:ext cx="6172200" cy="4873625"/>
          </a:xfrm>
          <a:prstGeom prst="rect">
            <a:avLst/>
          </a:prstGeom>
          <a:noFill/>
          <a:ln>
            <a:noFill/>
          </a:ln>
        </p:spPr>
      </p:sp>
      <p:sp>
        <p:nvSpPr>
          <p:cNvPr id="64" name="Google Shape;6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10.79.165.26:5500/websit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A Study on</a:t>
            </a:r>
            <a:endParaRPr/>
          </a:p>
          <a:p>
            <a:pPr indent="0" lvl="0" marL="0" rtl="0" algn="ctr">
              <a:spcBef>
                <a:spcPts val="0"/>
              </a:spcBef>
              <a:spcAft>
                <a:spcPts val="0"/>
              </a:spcAft>
              <a:buClr>
                <a:schemeClr val="dk1"/>
              </a:buClr>
              <a:buSzPts val="990"/>
              <a:buFont typeface="Arial"/>
              <a:buNone/>
            </a:pPr>
            <a:r>
              <a:t/>
            </a:r>
            <a:endParaRPr/>
          </a:p>
          <a:p>
            <a:pPr indent="0" lvl="0" marL="0" rtl="0" algn="ctr">
              <a:spcBef>
                <a:spcPts val="0"/>
              </a:spcBef>
              <a:spcAft>
                <a:spcPts val="0"/>
              </a:spcAft>
              <a:buClr>
                <a:schemeClr val="dk1"/>
              </a:buClr>
              <a:buSzPts val="990"/>
              <a:buFont typeface="Arial"/>
              <a:buNone/>
            </a:pPr>
            <a:r>
              <a:rPr lang="en-US"/>
              <a:t>Marco Polo's View of China</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dad7ec40cc_0_1"/>
          <p:cNvSpPr txBox="1"/>
          <p:nvPr>
            <p:ph type="title"/>
          </p:nvPr>
        </p:nvSpPr>
        <p:spPr>
          <a:xfrm>
            <a:off x="155375" y="0"/>
            <a:ext cx="4532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Findings</a:t>
            </a:r>
            <a:endParaRPr/>
          </a:p>
        </p:txBody>
      </p:sp>
      <p:sp>
        <p:nvSpPr>
          <p:cNvPr id="146" name="Google Shape;146;g2dad7ec40cc_0_1"/>
          <p:cNvSpPr txBox="1"/>
          <p:nvPr/>
        </p:nvSpPr>
        <p:spPr>
          <a:xfrm>
            <a:off x="103925" y="1004225"/>
            <a:ext cx="4635000" cy="59601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b="1" lang="en-US" sz="2000">
                <a:solidFill>
                  <a:srgbClr val="595959"/>
                </a:solidFill>
                <a:latin typeface="Proxima Nova"/>
                <a:ea typeface="Proxima Nova"/>
                <a:cs typeface="Proxima Nova"/>
                <a:sym typeface="Proxima Nova"/>
              </a:rPr>
              <a:t>Can Density of markers suggest the Level of Prosperity of Different Economic Activities - e.g. Agriculture?</a:t>
            </a:r>
            <a:endParaRPr b="1" sz="2000">
              <a:solidFill>
                <a:srgbClr val="595959"/>
              </a:solidFill>
              <a:latin typeface="Proxima Nova"/>
              <a:ea typeface="Proxima Nova"/>
              <a:cs typeface="Proxima Nova"/>
              <a:sym typeface="Proxima Nova"/>
            </a:endParaRPr>
          </a:p>
          <a:p>
            <a:pPr indent="-335005" lvl="0" marL="457200" rtl="0" algn="l">
              <a:lnSpc>
                <a:spcPct val="150000"/>
              </a:lnSpc>
              <a:spcBef>
                <a:spcPts val="0"/>
              </a:spcBef>
              <a:spcAft>
                <a:spcPts val="0"/>
              </a:spcAft>
              <a:buClr>
                <a:srgbClr val="595959"/>
              </a:buClr>
              <a:buSzPts val="1676"/>
              <a:buFont typeface="Proxima Nova"/>
              <a:buChar char="●"/>
            </a:pPr>
            <a:r>
              <a:rPr lang="en-US" sz="1675">
                <a:solidFill>
                  <a:srgbClr val="595959"/>
                </a:solidFill>
                <a:latin typeface="Proxima Nova"/>
                <a:ea typeface="Proxima Nova"/>
                <a:cs typeface="Proxima Nova"/>
                <a:sym typeface="Proxima Nova"/>
              </a:rPr>
              <a:t>Left: agriculture products  Right: agriculture</a:t>
            </a:r>
            <a:endParaRPr sz="1675">
              <a:solidFill>
                <a:srgbClr val="595959"/>
              </a:solidFill>
              <a:latin typeface="Proxima Nova"/>
              <a:ea typeface="Proxima Nova"/>
              <a:cs typeface="Proxima Nova"/>
              <a:sym typeface="Proxima Nova"/>
            </a:endParaRPr>
          </a:p>
          <a:p>
            <a:pPr indent="-330200" lvl="0" marL="457200" rtl="0" algn="l">
              <a:lnSpc>
                <a:spcPct val="150000"/>
              </a:lnSpc>
              <a:spcBef>
                <a:spcPts val="0"/>
              </a:spcBef>
              <a:spcAft>
                <a:spcPts val="0"/>
              </a:spcAft>
              <a:buClr>
                <a:srgbClr val="595959"/>
              </a:buClr>
              <a:buSzPts val="1600"/>
              <a:buFont typeface="Proxima Nova"/>
              <a:buChar char="●"/>
            </a:pPr>
            <a:r>
              <a:rPr i="1" lang="en-US" sz="1600">
                <a:solidFill>
                  <a:srgbClr val="595959"/>
                </a:solidFill>
                <a:latin typeface="Proxima Nova"/>
                <a:ea typeface="Proxima Nova"/>
                <a:cs typeface="Proxima Nova"/>
                <a:sym typeface="Proxima Nova"/>
              </a:rPr>
              <a:t>天下歲入糧數，總計一千二百十一萬四千七百八石。腹裏，二百二十七萬一千四百四十九石。行省，九百八十四萬三千二百五十八石。遼陽省七萬二千六十六石。河南省二百五十九萬一千二百六十九石。陜西省二十二萬九千二十三石。</a:t>
            </a:r>
            <a:r>
              <a:rPr i="1" lang="en-US" sz="1600">
                <a:solidFill>
                  <a:srgbClr val="595959"/>
                </a:solidFill>
                <a:highlight>
                  <a:srgbClr val="CFE2F3"/>
                </a:highlight>
                <a:latin typeface="Proxima Nova"/>
                <a:ea typeface="Proxima Nova"/>
                <a:cs typeface="Proxima Nova"/>
                <a:sym typeface="Proxima Nova"/>
              </a:rPr>
              <a:t>四川省一十一萬六千五百七十四石。</a:t>
            </a:r>
            <a:r>
              <a:rPr i="1" lang="en-US" sz="1600">
                <a:solidFill>
                  <a:srgbClr val="595959"/>
                </a:solidFill>
                <a:latin typeface="Proxima Nova"/>
                <a:ea typeface="Proxima Nova"/>
                <a:cs typeface="Proxima Nova"/>
                <a:sym typeface="Proxima Nova"/>
              </a:rPr>
              <a:t>甘肅省六萬五百八十六石。雲南省二十七萬七千七百一十九石。</a:t>
            </a:r>
            <a:r>
              <a:rPr i="1" lang="en-US" sz="1600">
                <a:solidFill>
                  <a:srgbClr val="595959"/>
                </a:solidFill>
                <a:highlight>
                  <a:srgbClr val="CFE2F3"/>
                </a:highlight>
                <a:latin typeface="Proxima Nova"/>
                <a:ea typeface="Proxima Nova"/>
                <a:cs typeface="Proxima Nova"/>
                <a:sym typeface="Proxima Nova"/>
              </a:rPr>
              <a:t>江浙省四百四十九萬四千七百八十三石。</a:t>
            </a:r>
            <a:r>
              <a:rPr i="1" lang="en-US" sz="1600">
                <a:solidFill>
                  <a:srgbClr val="595959"/>
                </a:solidFill>
                <a:latin typeface="Proxima Nova"/>
                <a:ea typeface="Proxima Nova"/>
                <a:cs typeface="Proxima Nova"/>
                <a:sym typeface="Proxima Nova"/>
              </a:rPr>
              <a:t>江西省一百一十五萬七千四百四十八石。湖廣省八十四萬三千七百八十七石。（元史 - 《卷九十三》）</a:t>
            </a:r>
            <a:endParaRPr sz="2200">
              <a:solidFill>
                <a:srgbClr val="595959"/>
              </a:solidFill>
              <a:latin typeface="Proxima Nova"/>
              <a:ea typeface="Proxima Nova"/>
              <a:cs typeface="Proxima Nova"/>
              <a:sym typeface="Proxima Nova"/>
            </a:endParaRPr>
          </a:p>
        </p:txBody>
      </p:sp>
      <p:pic>
        <p:nvPicPr>
          <p:cNvPr id="147" name="Google Shape;147;g2dad7ec40cc_0_1"/>
          <p:cNvPicPr preferRelativeResize="0"/>
          <p:nvPr/>
        </p:nvPicPr>
        <p:blipFill>
          <a:blip r:embed="rId3">
            <a:alphaModFix/>
          </a:blip>
          <a:stretch>
            <a:fillRect/>
          </a:stretch>
        </p:blipFill>
        <p:spPr>
          <a:xfrm>
            <a:off x="5349975" y="304800"/>
            <a:ext cx="3408625" cy="6553202"/>
          </a:xfrm>
          <a:prstGeom prst="rect">
            <a:avLst/>
          </a:prstGeom>
          <a:noFill/>
          <a:ln>
            <a:noFill/>
          </a:ln>
        </p:spPr>
      </p:pic>
      <p:pic>
        <p:nvPicPr>
          <p:cNvPr id="148" name="Google Shape;148;g2dad7ec40cc_0_1"/>
          <p:cNvPicPr preferRelativeResize="0"/>
          <p:nvPr/>
        </p:nvPicPr>
        <p:blipFill>
          <a:blip r:embed="rId4">
            <a:alphaModFix/>
          </a:blip>
          <a:stretch>
            <a:fillRect/>
          </a:stretch>
        </p:blipFill>
        <p:spPr>
          <a:xfrm>
            <a:off x="8758600" y="304800"/>
            <a:ext cx="3433395" cy="6553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dad7ec40cc_0_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Findings</a:t>
            </a:r>
            <a:endParaRPr/>
          </a:p>
        </p:txBody>
      </p:sp>
      <p:pic>
        <p:nvPicPr>
          <p:cNvPr id="154" name="Google Shape;154;g2dad7ec40cc_0_21"/>
          <p:cNvPicPr preferRelativeResize="0"/>
          <p:nvPr/>
        </p:nvPicPr>
        <p:blipFill>
          <a:blip r:embed="rId3">
            <a:alphaModFix/>
          </a:blip>
          <a:stretch>
            <a:fillRect/>
          </a:stretch>
        </p:blipFill>
        <p:spPr>
          <a:xfrm>
            <a:off x="6859915" y="12"/>
            <a:ext cx="5332089" cy="6858000"/>
          </a:xfrm>
          <a:prstGeom prst="rect">
            <a:avLst/>
          </a:prstGeom>
          <a:noFill/>
          <a:ln>
            <a:noFill/>
          </a:ln>
        </p:spPr>
      </p:pic>
      <p:cxnSp>
        <p:nvCxnSpPr>
          <p:cNvPr id="155" name="Google Shape;155;g2dad7ec40cc_0_21"/>
          <p:cNvCxnSpPr/>
          <p:nvPr/>
        </p:nvCxnSpPr>
        <p:spPr>
          <a:xfrm>
            <a:off x="7411850" y="3659525"/>
            <a:ext cx="3132300" cy="159900"/>
          </a:xfrm>
          <a:prstGeom prst="straightConnector1">
            <a:avLst/>
          </a:prstGeom>
          <a:noFill/>
          <a:ln cap="flat" cmpd="sng" w="38100">
            <a:solidFill>
              <a:srgbClr val="1155CC"/>
            </a:solidFill>
            <a:prstDash val="solid"/>
            <a:round/>
            <a:headEnd len="med" w="med" type="triangle"/>
            <a:tailEnd len="med" w="med" type="triangle"/>
          </a:ln>
        </p:spPr>
      </p:cxnSp>
      <p:cxnSp>
        <p:nvCxnSpPr>
          <p:cNvPr id="156" name="Google Shape;156;g2dad7ec40cc_0_21"/>
          <p:cNvCxnSpPr/>
          <p:nvPr/>
        </p:nvCxnSpPr>
        <p:spPr>
          <a:xfrm flipH="1">
            <a:off x="7440925" y="339275"/>
            <a:ext cx="3088200" cy="3291300"/>
          </a:xfrm>
          <a:prstGeom prst="straightConnector1">
            <a:avLst/>
          </a:prstGeom>
          <a:noFill/>
          <a:ln cap="flat" cmpd="sng" w="38100">
            <a:solidFill>
              <a:srgbClr val="CC0000"/>
            </a:solidFill>
            <a:prstDash val="solid"/>
            <a:round/>
            <a:headEnd len="med" w="med" type="stealth"/>
            <a:tailEnd len="med" w="med" type="triangle"/>
          </a:ln>
        </p:spPr>
      </p:cxnSp>
      <p:sp>
        <p:nvSpPr>
          <p:cNvPr id="157" name="Google Shape;157;g2dad7ec40cc_0_21"/>
          <p:cNvSpPr txBox="1"/>
          <p:nvPr/>
        </p:nvSpPr>
        <p:spPr>
          <a:xfrm>
            <a:off x="429325" y="1574825"/>
            <a:ext cx="6358200" cy="1185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US" sz="1900">
                <a:solidFill>
                  <a:srgbClr val="595959"/>
                </a:solidFill>
                <a:latin typeface="Proxima Nova"/>
                <a:ea typeface="Proxima Nova"/>
                <a:cs typeface="Proxima Nova"/>
                <a:sym typeface="Proxima Nova"/>
              </a:rPr>
              <a:t>Chengdufu-Zhuozhou</a:t>
            </a:r>
            <a:r>
              <a:rPr lang="en-US" sz="1900">
                <a:solidFill>
                  <a:srgbClr val="595959"/>
                </a:solidFill>
                <a:latin typeface="Proxima Nova"/>
                <a:ea typeface="Proxima Nova"/>
                <a:cs typeface="Proxima Nova"/>
                <a:sym typeface="Proxima Nova"/>
              </a:rPr>
              <a:t>: 1460km/10marks=146km/marks</a:t>
            </a:r>
            <a:endParaRPr sz="1900">
              <a:solidFill>
                <a:srgbClr val="595959"/>
              </a:solidFill>
              <a:latin typeface="Proxima Nova"/>
              <a:ea typeface="Proxima Nova"/>
              <a:cs typeface="Proxima Nova"/>
              <a:sym typeface="Proxima Nova"/>
            </a:endParaRPr>
          </a:p>
          <a:p>
            <a:pPr indent="0" lvl="0" marL="0" rtl="0" algn="l">
              <a:lnSpc>
                <a:spcPct val="150000"/>
              </a:lnSpc>
              <a:spcBef>
                <a:spcPts val="0"/>
              </a:spcBef>
              <a:spcAft>
                <a:spcPts val="0"/>
              </a:spcAft>
              <a:buNone/>
            </a:pPr>
            <a:r>
              <a:rPr b="1" lang="en-US" sz="1900">
                <a:solidFill>
                  <a:srgbClr val="595959"/>
                </a:solidFill>
                <a:latin typeface="Proxima Nova"/>
                <a:ea typeface="Proxima Nova"/>
                <a:cs typeface="Proxima Nova"/>
                <a:sym typeface="Proxima Nova"/>
              </a:rPr>
              <a:t>Chengdufu-Anqing</a:t>
            </a:r>
            <a:r>
              <a:rPr lang="en-US" sz="1900">
                <a:solidFill>
                  <a:srgbClr val="595959"/>
                </a:solidFill>
                <a:latin typeface="Proxima Nova"/>
                <a:ea typeface="Proxima Nova"/>
                <a:cs typeface="Proxima Nova"/>
                <a:sym typeface="Proxima Nova"/>
              </a:rPr>
              <a:t>: 1238km/5marks=247.6km/marks</a:t>
            </a:r>
            <a:endParaRPr sz="1900">
              <a:solidFill>
                <a:srgbClr val="595959"/>
              </a:solidFill>
              <a:latin typeface="Proxima Nova"/>
              <a:ea typeface="Proxima Nova"/>
              <a:cs typeface="Proxima Nova"/>
              <a:sym typeface="Proxima Nova"/>
            </a:endParaRPr>
          </a:p>
        </p:txBody>
      </p:sp>
      <p:pic>
        <p:nvPicPr>
          <p:cNvPr id="158" name="Google Shape;158;g2dad7ec40cc_0_21"/>
          <p:cNvPicPr preferRelativeResize="0"/>
          <p:nvPr/>
        </p:nvPicPr>
        <p:blipFill rotWithShape="1">
          <a:blip r:embed="rId4">
            <a:alphaModFix/>
          </a:blip>
          <a:srcRect b="0" l="-781" r="3087" t="0"/>
          <a:stretch/>
        </p:blipFill>
        <p:spPr>
          <a:xfrm>
            <a:off x="0" y="3218632"/>
            <a:ext cx="3252324" cy="3639369"/>
          </a:xfrm>
          <a:prstGeom prst="rect">
            <a:avLst/>
          </a:prstGeom>
          <a:noFill/>
          <a:ln>
            <a:noFill/>
          </a:ln>
        </p:spPr>
      </p:pic>
      <p:pic>
        <p:nvPicPr>
          <p:cNvPr id="159" name="Google Shape;159;g2dad7ec40cc_0_21"/>
          <p:cNvPicPr preferRelativeResize="0"/>
          <p:nvPr/>
        </p:nvPicPr>
        <p:blipFill rotWithShape="1">
          <a:blip r:embed="rId5">
            <a:alphaModFix/>
          </a:blip>
          <a:srcRect b="0" l="0" r="5660" t="0"/>
          <a:stretch/>
        </p:blipFill>
        <p:spPr>
          <a:xfrm>
            <a:off x="3252325" y="3194175"/>
            <a:ext cx="3607600" cy="3716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dad7ec40cc_0_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Findings</a:t>
            </a:r>
            <a:endParaRPr/>
          </a:p>
        </p:txBody>
      </p:sp>
      <p:sp>
        <p:nvSpPr>
          <p:cNvPr id="165" name="Google Shape;165;g2dad7ec40cc_0_35"/>
          <p:cNvSpPr txBox="1"/>
          <p:nvPr/>
        </p:nvSpPr>
        <p:spPr>
          <a:xfrm>
            <a:off x="429325" y="1574825"/>
            <a:ext cx="4909200" cy="52833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rgbClr val="595959"/>
              </a:buClr>
              <a:buSzPts val="1900"/>
              <a:buFont typeface="Proxima Nova"/>
              <a:buChar char="●"/>
            </a:pPr>
            <a:r>
              <a:rPr lang="en-US" sz="1900">
                <a:solidFill>
                  <a:srgbClr val="595959"/>
                </a:solidFill>
                <a:latin typeface="Proxima Nova"/>
                <a:ea typeface="Proxima Nova"/>
                <a:cs typeface="Proxima Nova"/>
                <a:sym typeface="Proxima Nova"/>
              </a:rPr>
              <a:t>Marco Polo left his route suddenly to talk about Anqing and Xiangyangfu (</a:t>
            </a:r>
            <a:r>
              <a:rPr b="1" lang="en-US" sz="1900">
                <a:solidFill>
                  <a:srgbClr val="595959"/>
                </a:solidFill>
                <a:latin typeface="Proxima Nova"/>
                <a:ea typeface="Proxima Nova"/>
                <a:cs typeface="Proxima Nova"/>
                <a:sym typeface="Proxima Nova"/>
              </a:rPr>
              <a:t>Yangzhou</a:t>
            </a:r>
            <a:r>
              <a:rPr lang="en-US" sz="1900">
                <a:solidFill>
                  <a:srgbClr val="595959"/>
                </a:solidFill>
                <a:latin typeface="Proxima Nova"/>
                <a:ea typeface="Proxima Nova"/>
                <a:cs typeface="Proxima Nova"/>
                <a:sym typeface="Proxima Nova"/>
              </a:rPr>
              <a:t>-</a:t>
            </a:r>
            <a:r>
              <a:rPr b="1" lang="en-US" sz="1900">
                <a:solidFill>
                  <a:srgbClr val="595959"/>
                </a:solidFill>
                <a:latin typeface="Proxima Nova"/>
                <a:ea typeface="Proxima Nova"/>
                <a:cs typeface="Proxima Nova"/>
                <a:sym typeface="Proxima Nova"/>
              </a:rPr>
              <a:t>Anqing</a:t>
            </a:r>
            <a:r>
              <a:rPr lang="en-US" sz="1900">
                <a:solidFill>
                  <a:srgbClr val="595959"/>
                </a:solidFill>
                <a:latin typeface="Proxima Nova"/>
                <a:ea typeface="Proxima Nova"/>
                <a:cs typeface="Proxima Nova"/>
                <a:sym typeface="Proxima Nova"/>
              </a:rPr>
              <a:t>-</a:t>
            </a:r>
            <a:r>
              <a:rPr b="1" lang="en-US" sz="1900">
                <a:solidFill>
                  <a:srgbClr val="595959"/>
                </a:solidFill>
                <a:latin typeface="Proxima Nova"/>
                <a:ea typeface="Proxima Nova"/>
                <a:cs typeface="Proxima Nova"/>
                <a:sym typeface="Proxima Nova"/>
              </a:rPr>
              <a:t>Xiangyangfu</a:t>
            </a:r>
            <a:r>
              <a:rPr lang="en-US" sz="1900">
                <a:solidFill>
                  <a:srgbClr val="595959"/>
                </a:solidFill>
                <a:latin typeface="Proxima Nova"/>
                <a:ea typeface="Proxima Nova"/>
                <a:cs typeface="Proxima Nova"/>
                <a:sym typeface="Proxima Nova"/>
              </a:rPr>
              <a:t>-</a:t>
            </a:r>
            <a:r>
              <a:rPr b="1" lang="en-US" sz="1900">
                <a:solidFill>
                  <a:srgbClr val="595959"/>
                </a:solidFill>
                <a:latin typeface="Proxima Nova"/>
                <a:ea typeface="Proxima Nova"/>
                <a:cs typeface="Proxima Nova"/>
                <a:sym typeface="Proxima Nova"/>
              </a:rPr>
              <a:t>zhenzhou</a:t>
            </a:r>
            <a:r>
              <a:rPr lang="en-US" sz="1900">
                <a:solidFill>
                  <a:srgbClr val="595959"/>
                </a:solidFill>
                <a:latin typeface="Proxima Nova"/>
                <a:ea typeface="Proxima Nova"/>
                <a:cs typeface="Proxima Nova"/>
                <a:sym typeface="Proxima Nova"/>
              </a:rPr>
              <a:t>)</a:t>
            </a:r>
            <a:endParaRPr sz="1900">
              <a:solidFill>
                <a:srgbClr val="595959"/>
              </a:solidFill>
              <a:latin typeface="Proxima Nova"/>
              <a:ea typeface="Proxima Nova"/>
              <a:cs typeface="Proxima Nova"/>
              <a:sym typeface="Proxima Nova"/>
            </a:endParaRPr>
          </a:p>
          <a:p>
            <a:pPr indent="-349250" lvl="0" marL="457200" rtl="0" algn="l">
              <a:lnSpc>
                <a:spcPct val="150000"/>
              </a:lnSpc>
              <a:spcBef>
                <a:spcPts val="0"/>
              </a:spcBef>
              <a:spcAft>
                <a:spcPts val="0"/>
              </a:spcAft>
              <a:buClr>
                <a:srgbClr val="595959"/>
              </a:buClr>
              <a:buSzPts val="1900"/>
              <a:buFont typeface="Proxima Nova"/>
              <a:buChar char="●"/>
            </a:pPr>
            <a:r>
              <a:rPr b="1" lang="en-US" sz="1900">
                <a:solidFill>
                  <a:srgbClr val="595959"/>
                </a:solidFill>
                <a:highlight>
                  <a:srgbClr val="FCE5CD"/>
                </a:highlight>
                <a:latin typeface="Proxima Nova"/>
                <a:ea typeface="Proxima Nova"/>
                <a:cs typeface="Proxima Nova"/>
                <a:sym typeface="Proxima Nova"/>
              </a:rPr>
              <a:t>Xiangyangfu</a:t>
            </a:r>
            <a:r>
              <a:rPr lang="en-US" sz="1900">
                <a:solidFill>
                  <a:srgbClr val="595959"/>
                </a:solidFill>
                <a:latin typeface="Proxima Nova"/>
                <a:ea typeface="Proxima Nova"/>
                <a:cs typeface="Proxima Nova"/>
                <a:sym typeface="Proxima Nova"/>
              </a:rPr>
              <a:t>: The story told by Marco Polo includes intentional changes</a:t>
            </a:r>
            <a:endParaRPr sz="1900">
              <a:solidFill>
                <a:srgbClr val="595959"/>
              </a:solidFill>
              <a:latin typeface="Proxima Nova"/>
              <a:ea typeface="Proxima Nova"/>
              <a:cs typeface="Proxima Nova"/>
              <a:sym typeface="Proxima Nova"/>
            </a:endParaRPr>
          </a:p>
          <a:p>
            <a:pPr indent="-349250" lvl="0" marL="457200" rtl="0" algn="l">
              <a:lnSpc>
                <a:spcPct val="150000"/>
              </a:lnSpc>
              <a:spcBef>
                <a:spcPts val="0"/>
              </a:spcBef>
              <a:spcAft>
                <a:spcPts val="0"/>
              </a:spcAft>
              <a:buClr>
                <a:srgbClr val="595959"/>
              </a:buClr>
              <a:buSzPts val="1900"/>
              <a:buFont typeface="Proxima Nova"/>
              <a:buChar char="●"/>
            </a:pPr>
            <a:r>
              <a:rPr b="1" lang="en-US" sz="1900">
                <a:solidFill>
                  <a:srgbClr val="595959"/>
                </a:solidFill>
                <a:highlight>
                  <a:srgbClr val="FCE5CD"/>
                </a:highlight>
                <a:latin typeface="Proxima Nova"/>
                <a:ea typeface="Proxima Nova"/>
                <a:cs typeface="Proxima Nova"/>
                <a:sym typeface="Proxima Nova"/>
              </a:rPr>
              <a:t>Anqing</a:t>
            </a:r>
            <a:r>
              <a:rPr lang="en-US" sz="1900">
                <a:solidFill>
                  <a:srgbClr val="595959"/>
                </a:solidFill>
                <a:latin typeface="Proxima Nova"/>
                <a:ea typeface="Proxima Nova"/>
                <a:cs typeface="Proxima Nova"/>
                <a:sym typeface="Proxima Nova"/>
              </a:rPr>
              <a:t>: mixing up Nanjing and anqing</a:t>
            </a:r>
            <a:endParaRPr sz="1900">
              <a:solidFill>
                <a:srgbClr val="595959"/>
              </a:solidFill>
              <a:latin typeface="Proxima Nova"/>
              <a:ea typeface="Proxima Nova"/>
              <a:cs typeface="Proxima Nova"/>
              <a:sym typeface="Proxima Nova"/>
            </a:endParaRPr>
          </a:p>
          <a:p>
            <a:pPr indent="-349250" lvl="0" marL="457200" rtl="0" algn="l">
              <a:lnSpc>
                <a:spcPct val="150000"/>
              </a:lnSpc>
              <a:spcBef>
                <a:spcPts val="0"/>
              </a:spcBef>
              <a:spcAft>
                <a:spcPts val="0"/>
              </a:spcAft>
              <a:buClr>
                <a:srgbClr val="595959"/>
              </a:buClr>
              <a:buSzPts val="1900"/>
              <a:buFont typeface="Proxima Nova"/>
              <a:buChar char="●"/>
            </a:pPr>
            <a:r>
              <a:rPr b="1" lang="en-US" sz="1900">
                <a:solidFill>
                  <a:srgbClr val="595959"/>
                </a:solidFill>
                <a:highlight>
                  <a:srgbClr val="FCE5CD"/>
                </a:highlight>
                <a:latin typeface="Proxima Nova"/>
                <a:ea typeface="Proxima Nova"/>
                <a:cs typeface="Proxima Nova"/>
                <a:sym typeface="Proxima Nova"/>
              </a:rPr>
              <a:t>Kuizhou</a:t>
            </a:r>
            <a:r>
              <a:rPr lang="en-US" sz="1900">
                <a:solidFill>
                  <a:srgbClr val="595959"/>
                </a:solidFill>
                <a:latin typeface="Proxima Nova"/>
                <a:ea typeface="Proxima Nova"/>
                <a:cs typeface="Proxima Nova"/>
                <a:sym typeface="Proxima Nova"/>
              </a:rPr>
              <a:t>: only mentioned its geographical location</a:t>
            </a:r>
            <a:endParaRPr sz="1900">
              <a:solidFill>
                <a:srgbClr val="595959"/>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sz="1900">
              <a:solidFill>
                <a:srgbClr val="595959"/>
              </a:solidFill>
              <a:latin typeface="Proxima Nova"/>
              <a:ea typeface="Proxima Nova"/>
              <a:cs typeface="Proxima Nova"/>
              <a:sym typeface="Proxima Nova"/>
            </a:endParaRPr>
          </a:p>
          <a:p>
            <a:pPr indent="0" lvl="0" marL="0" rtl="0" algn="ctr">
              <a:lnSpc>
                <a:spcPct val="150000"/>
              </a:lnSpc>
              <a:spcBef>
                <a:spcPts val="0"/>
              </a:spcBef>
              <a:spcAft>
                <a:spcPts val="0"/>
              </a:spcAft>
              <a:buNone/>
            </a:pPr>
            <a:r>
              <a:rPr b="1" lang="en-US" sz="1900">
                <a:solidFill>
                  <a:srgbClr val="595959"/>
                </a:solidFill>
                <a:latin typeface="Proxima Nova"/>
                <a:ea typeface="Proxima Nova"/>
                <a:cs typeface="Proxima Nova"/>
                <a:sym typeface="Proxima Nova"/>
              </a:rPr>
              <a:t>What could be the reasons for such narratives?</a:t>
            </a:r>
            <a:endParaRPr b="1" sz="1900">
              <a:solidFill>
                <a:srgbClr val="595959"/>
              </a:solidFill>
              <a:latin typeface="Proxima Nova"/>
              <a:ea typeface="Proxima Nova"/>
              <a:cs typeface="Proxima Nova"/>
              <a:sym typeface="Proxima Nova"/>
            </a:endParaRPr>
          </a:p>
          <a:p>
            <a:pPr indent="0" lvl="0" marL="0" rtl="0" algn="l">
              <a:lnSpc>
                <a:spcPct val="150000"/>
              </a:lnSpc>
              <a:spcBef>
                <a:spcPts val="0"/>
              </a:spcBef>
              <a:spcAft>
                <a:spcPts val="0"/>
              </a:spcAft>
              <a:buNone/>
            </a:pPr>
            <a:r>
              <a:t/>
            </a:r>
            <a:endParaRPr b="1" sz="1900">
              <a:solidFill>
                <a:srgbClr val="595959"/>
              </a:solidFill>
              <a:latin typeface="Proxima Nova"/>
              <a:ea typeface="Proxima Nova"/>
              <a:cs typeface="Proxima Nova"/>
              <a:sym typeface="Proxima Nova"/>
            </a:endParaRPr>
          </a:p>
        </p:txBody>
      </p:sp>
      <p:pic>
        <p:nvPicPr>
          <p:cNvPr id="166" name="Google Shape;166;g2dad7ec40cc_0_35"/>
          <p:cNvPicPr preferRelativeResize="0"/>
          <p:nvPr/>
        </p:nvPicPr>
        <p:blipFill>
          <a:blip r:embed="rId3">
            <a:alphaModFix/>
          </a:blip>
          <a:stretch>
            <a:fillRect/>
          </a:stretch>
        </p:blipFill>
        <p:spPr>
          <a:xfrm>
            <a:off x="5533132" y="1714500"/>
            <a:ext cx="3306536" cy="5143500"/>
          </a:xfrm>
          <a:prstGeom prst="rect">
            <a:avLst/>
          </a:prstGeom>
          <a:noFill/>
          <a:ln>
            <a:noFill/>
          </a:ln>
        </p:spPr>
      </p:pic>
      <p:pic>
        <p:nvPicPr>
          <p:cNvPr id="167" name="Google Shape;167;g2dad7ec40cc_0_35"/>
          <p:cNvPicPr preferRelativeResize="0"/>
          <p:nvPr/>
        </p:nvPicPr>
        <p:blipFill>
          <a:blip r:embed="rId4">
            <a:alphaModFix/>
          </a:blip>
          <a:stretch>
            <a:fillRect/>
          </a:stretch>
        </p:blipFill>
        <p:spPr>
          <a:xfrm>
            <a:off x="8839682" y="1690825"/>
            <a:ext cx="3289986"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Challenges </a:t>
            </a:r>
            <a:endParaRPr/>
          </a:p>
        </p:txBody>
      </p:sp>
      <p:sp>
        <p:nvSpPr>
          <p:cNvPr id="173" name="Google Shape;173;p7"/>
          <p:cNvSpPr txBox="1"/>
          <p:nvPr>
            <p:ph idx="1" type="body"/>
          </p:nvPr>
        </p:nvSpPr>
        <p:spPr>
          <a:xfrm>
            <a:off x="838200" y="1825625"/>
            <a:ext cx="10283700" cy="22821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lang="en-US" sz="2100">
                <a:latin typeface="Proxima Nova"/>
                <a:ea typeface="Proxima Nova"/>
                <a:cs typeface="Proxima Nova"/>
                <a:sym typeface="Proxima Nova"/>
              </a:rPr>
              <a:t>1.</a:t>
            </a:r>
            <a:r>
              <a:rPr lang="en-US" sz="2100">
                <a:latin typeface="Proxima Nova"/>
                <a:ea typeface="Proxima Nova"/>
                <a:cs typeface="Proxima Nova"/>
                <a:sym typeface="Proxima Nova"/>
              </a:rPr>
              <a:t>Marco Polo also provide narratives for places between two cities. While, it is difficult to locate them on the map as the route of Marco Polo is not clear. The lack of Location Name </a:t>
            </a:r>
            <a:r>
              <a:rPr lang="en-US" sz="2100">
                <a:latin typeface="Proxima Nova"/>
                <a:ea typeface="Proxima Nova"/>
                <a:cs typeface="Proxima Nova"/>
                <a:sym typeface="Proxima Nova"/>
              </a:rPr>
              <a:t>identifying</a:t>
            </a:r>
            <a:r>
              <a:rPr lang="en-US" sz="2100">
                <a:latin typeface="Proxima Nova"/>
                <a:ea typeface="Proxima Nova"/>
                <a:cs typeface="Proxima Nova"/>
                <a:sym typeface="Proxima Nova"/>
              </a:rPr>
              <a:t> these places could also lead to confusion when </a:t>
            </a:r>
            <a:r>
              <a:rPr lang="en-US" sz="2100">
                <a:latin typeface="Proxima Nova"/>
                <a:ea typeface="Proxima Nova"/>
                <a:cs typeface="Proxima Nova"/>
                <a:sym typeface="Proxima Nova"/>
              </a:rPr>
              <a:t>people viewing and studying the map on the website. </a:t>
            </a:r>
            <a:endParaRPr sz="2100">
              <a:latin typeface="Proxima Nova"/>
              <a:ea typeface="Proxima Nova"/>
              <a:cs typeface="Proxima Nova"/>
              <a:sym typeface="Proxima Nova"/>
            </a:endParaRPr>
          </a:p>
        </p:txBody>
      </p:sp>
      <p:pic>
        <p:nvPicPr>
          <p:cNvPr id="174" name="Google Shape;174;p7"/>
          <p:cNvPicPr preferRelativeResize="0"/>
          <p:nvPr/>
        </p:nvPicPr>
        <p:blipFill>
          <a:blip r:embed="rId3">
            <a:alphaModFix/>
          </a:blip>
          <a:stretch>
            <a:fillRect/>
          </a:stretch>
        </p:blipFill>
        <p:spPr>
          <a:xfrm>
            <a:off x="1369325" y="4290600"/>
            <a:ext cx="9297625" cy="169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dad7ec40cc_0_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Challenges </a:t>
            </a:r>
            <a:endParaRPr/>
          </a:p>
        </p:txBody>
      </p:sp>
      <p:sp>
        <p:nvSpPr>
          <p:cNvPr id="180" name="Google Shape;180;g2dad7ec40cc_0_54"/>
          <p:cNvSpPr txBox="1"/>
          <p:nvPr>
            <p:ph idx="1" type="body"/>
          </p:nvPr>
        </p:nvSpPr>
        <p:spPr>
          <a:xfrm>
            <a:off x="838200" y="1825625"/>
            <a:ext cx="10283700" cy="22821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lang="en-US" sz="2100">
                <a:latin typeface="Proxima Nova"/>
                <a:ea typeface="Proxima Nova"/>
                <a:cs typeface="Proxima Nova"/>
                <a:sym typeface="Proxima Nova"/>
              </a:rPr>
              <a:t>2. Overlaying the </a:t>
            </a:r>
            <a:r>
              <a:rPr lang="en-US" sz="2100">
                <a:latin typeface="Proxima Nova"/>
                <a:ea typeface="Proxima Nova"/>
                <a:cs typeface="Proxima Nova"/>
                <a:sym typeface="Proxima Nova"/>
              </a:rPr>
              <a:t>historical</a:t>
            </a:r>
            <a:r>
              <a:rPr lang="en-US" sz="2100">
                <a:latin typeface="Proxima Nova"/>
                <a:ea typeface="Proxima Nova"/>
                <a:cs typeface="Proxima Nova"/>
                <a:sym typeface="Proxima Nova"/>
              </a:rPr>
              <a:t> map on the modern map: As the historical map may not  match the modern geography due to technology limitation of that time, the accuracy of overlaying the two map is estimated to be low. </a:t>
            </a:r>
            <a:endParaRPr sz="21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Future Enhancement</a:t>
            </a:r>
            <a:endParaRPr/>
          </a:p>
        </p:txBody>
      </p:sp>
      <p:sp>
        <p:nvSpPr>
          <p:cNvPr id="186" name="Google Shape;186;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25000" lnSpcReduction="20000"/>
          </a:bodyPr>
          <a:lstStyle/>
          <a:p>
            <a:pPr indent="0" lvl="0" marL="457200" rtl="0" algn="l">
              <a:lnSpc>
                <a:spcPct val="115000"/>
              </a:lnSpc>
              <a:spcBef>
                <a:spcPts val="0"/>
              </a:spcBef>
              <a:spcAft>
                <a:spcPts val="0"/>
              </a:spcAft>
              <a:buNone/>
            </a:pPr>
            <a:r>
              <a:t/>
            </a:r>
            <a:endParaRPr sz="1200">
              <a:solidFill>
                <a:srgbClr val="31333F"/>
              </a:solidFill>
              <a:highlight>
                <a:srgbClr val="FFFFFF"/>
              </a:highlight>
              <a:latin typeface="Times New Roman"/>
              <a:ea typeface="Times New Roman"/>
              <a:cs typeface="Times New Roman"/>
              <a:sym typeface="Times New Roman"/>
            </a:endParaRPr>
          </a:p>
          <a:p>
            <a:pPr indent="-346197" lvl="0" marL="457200" rtl="0" algn="l">
              <a:lnSpc>
                <a:spcPct val="150000"/>
              </a:lnSpc>
              <a:spcBef>
                <a:spcPts val="1200"/>
              </a:spcBef>
              <a:spcAft>
                <a:spcPts val="0"/>
              </a:spcAft>
              <a:buClr>
                <a:srgbClr val="31333F"/>
              </a:buClr>
              <a:buSzPct val="100000"/>
              <a:buFont typeface="Proxima Nova"/>
              <a:buAutoNum type="arabicPeriod"/>
            </a:pPr>
            <a:r>
              <a:rPr lang="en-US" sz="7407">
                <a:solidFill>
                  <a:srgbClr val="31333F"/>
                </a:solidFill>
                <a:highlight>
                  <a:srgbClr val="FFFFFF"/>
                </a:highlight>
                <a:latin typeface="Proxima Nova"/>
                <a:ea typeface="Proxima Nova"/>
                <a:cs typeface="Proxima Nova"/>
                <a:sym typeface="Proxima Nova"/>
              </a:rPr>
              <a:t>Expansion of the study to include additional cities: The research can be expanded to include cities belonging to present-day China that Marco Polo mentioned on his way to China. This would provide users with a more comprehensive understanding of Marco Polo's travels and the regions he visited.</a:t>
            </a:r>
            <a:endParaRPr sz="7407">
              <a:solidFill>
                <a:srgbClr val="31333F"/>
              </a:solidFill>
              <a:highlight>
                <a:srgbClr val="FFFFFF"/>
              </a:highlight>
              <a:latin typeface="Proxima Nova"/>
              <a:ea typeface="Proxima Nova"/>
              <a:cs typeface="Proxima Nova"/>
              <a:sym typeface="Proxima Nova"/>
            </a:endParaRPr>
          </a:p>
          <a:p>
            <a:pPr indent="-346197" lvl="0" marL="457200" rtl="0" algn="l">
              <a:lnSpc>
                <a:spcPct val="150000"/>
              </a:lnSpc>
              <a:spcBef>
                <a:spcPts val="0"/>
              </a:spcBef>
              <a:spcAft>
                <a:spcPts val="0"/>
              </a:spcAft>
              <a:buClr>
                <a:srgbClr val="31333F"/>
              </a:buClr>
              <a:buSzPct val="100000"/>
              <a:buFont typeface="Proxima Nova"/>
              <a:buAutoNum type="arabicPeriod"/>
            </a:pPr>
            <a:r>
              <a:rPr lang="en-US" sz="7407">
                <a:solidFill>
                  <a:srgbClr val="31333F"/>
                </a:solidFill>
                <a:highlight>
                  <a:srgbClr val="FFFFFF"/>
                </a:highlight>
                <a:latin typeface="Proxima Nova"/>
                <a:ea typeface="Proxima Nova"/>
                <a:cs typeface="Proxima Nova"/>
                <a:sym typeface="Proxima Nova"/>
              </a:rPr>
              <a:t>Translation of the website into Chinese: The website can be translated into Chinese to make it accessible to a wider audience. This would enable Chinese users to learn about Marco Polo's travels in China and gain insight into the local customs and traditions he described.</a:t>
            </a:r>
            <a:endParaRPr sz="7407">
              <a:solidFill>
                <a:srgbClr val="31333F"/>
              </a:solidFill>
              <a:highlight>
                <a:srgbClr val="FFFFFF"/>
              </a:highlight>
              <a:latin typeface="Proxima Nova"/>
              <a:ea typeface="Proxima Nova"/>
              <a:cs typeface="Proxima Nova"/>
              <a:sym typeface="Proxima Nova"/>
            </a:endParaRPr>
          </a:p>
          <a:p>
            <a:pPr indent="-346197" lvl="0" marL="457200" rtl="0" algn="l">
              <a:lnSpc>
                <a:spcPct val="150000"/>
              </a:lnSpc>
              <a:spcBef>
                <a:spcPts val="0"/>
              </a:spcBef>
              <a:spcAft>
                <a:spcPts val="0"/>
              </a:spcAft>
              <a:buClr>
                <a:srgbClr val="31333F"/>
              </a:buClr>
              <a:buSzPct val="100000"/>
              <a:buFont typeface="Proxima Nova"/>
              <a:buAutoNum type="arabicPeriod"/>
            </a:pPr>
            <a:r>
              <a:rPr lang="en-US" sz="7407">
                <a:solidFill>
                  <a:srgbClr val="31333F"/>
                </a:solidFill>
                <a:highlight>
                  <a:srgbClr val="FFFFFF"/>
                </a:highlight>
                <a:latin typeface="Proxima Nova"/>
                <a:ea typeface="Proxima Nova"/>
                <a:cs typeface="Proxima Nova"/>
                <a:sym typeface="Proxima Nova"/>
              </a:rPr>
              <a:t>Expansion of the website's content: The website can be expanded to include more information about the historical and cultural significance of the cities and landmarks mentioned in the travels. This would provide users with a more comprehensive understanding of the historical and cultural context of Marco Polo's travels.</a:t>
            </a:r>
            <a:endParaRPr sz="7407">
              <a:solidFill>
                <a:srgbClr val="31333F"/>
              </a:solidFill>
              <a:highlight>
                <a:srgbClr val="FFFFFF"/>
              </a:highlight>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ct val="55000"/>
              <a:buFont typeface="Arial"/>
              <a:buNone/>
            </a:pPr>
            <a:r>
              <a:rPr lang="en-US" sz="2000">
                <a:solidFill>
                  <a:srgbClr val="31333F"/>
                </a:solidFill>
                <a:highlight>
                  <a:srgbClr val="FFFFFF"/>
                </a:highlight>
                <a:latin typeface="Proxima Nova"/>
                <a:ea typeface="Proxima Nova"/>
                <a:cs typeface="Proxima Nova"/>
                <a:sym typeface="Proxima Nova"/>
              </a:rPr>
              <a:t> </a:t>
            </a:r>
            <a:endParaRPr sz="2000">
              <a:solidFill>
                <a:srgbClr val="31333F"/>
              </a:solidFill>
              <a:highlight>
                <a:srgbClr val="FFFFFF"/>
              </a:highlight>
              <a:latin typeface="Proxima Nova"/>
              <a:ea typeface="Proxima Nova"/>
              <a:cs typeface="Proxima Nova"/>
              <a:sym typeface="Proxima Nova"/>
            </a:endParaRPr>
          </a:p>
          <a:p>
            <a:pPr indent="-50800" lvl="0" marL="228600" rtl="0" algn="l">
              <a:lnSpc>
                <a:spcPct val="90000"/>
              </a:lnSpc>
              <a:spcBef>
                <a:spcPts val="1200"/>
              </a:spcBef>
              <a:spcAft>
                <a:spcPts val="0"/>
              </a:spcAft>
              <a:buClr>
                <a:schemeClr val="dk1"/>
              </a:buClr>
              <a:buSzPct val="1000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dae1bd4e1f_1_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31333F"/>
                </a:solidFill>
                <a:highlight>
                  <a:srgbClr val="FFFFFF"/>
                </a:highlight>
              </a:rPr>
              <a:t>Project Background</a:t>
            </a:r>
            <a:endParaRPr sz="7600"/>
          </a:p>
        </p:txBody>
      </p:sp>
      <p:sp>
        <p:nvSpPr>
          <p:cNvPr id="91" name="Google Shape;91;g2dae1bd4e1f_1_4"/>
          <p:cNvSpPr txBox="1"/>
          <p:nvPr>
            <p:ph idx="1" type="body"/>
          </p:nvPr>
        </p:nvSpPr>
        <p:spPr>
          <a:xfrm>
            <a:off x="5146075" y="1825625"/>
            <a:ext cx="6207900" cy="4351200"/>
          </a:xfrm>
          <a:prstGeom prst="rect">
            <a:avLst/>
          </a:prstGeom>
        </p:spPr>
        <p:txBody>
          <a:bodyPr anchorCtr="0" anchor="t" bIns="45700" lIns="91425" spcFirstLastPara="1" rIns="91425" wrap="square" tIns="45700">
            <a:normAutofit fontScale="92500" lnSpcReduction="20000"/>
          </a:bodyPr>
          <a:lstStyle/>
          <a:p>
            <a:pPr indent="0" lvl="0" marL="0" rtl="0" algn="l">
              <a:lnSpc>
                <a:spcPct val="150000"/>
              </a:lnSpc>
              <a:spcBef>
                <a:spcPts val="1200"/>
              </a:spcBef>
              <a:spcAft>
                <a:spcPts val="0"/>
              </a:spcAft>
              <a:buClr>
                <a:schemeClr val="dk1"/>
              </a:buClr>
              <a:buSzPct val="55000"/>
              <a:buFont typeface="Arial"/>
              <a:buNone/>
            </a:pPr>
            <a:r>
              <a:rPr lang="en-US" sz="2000">
                <a:solidFill>
                  <a:srgbClr val="31333F"/>
                </a:solidFill>
                <a:highlight>
                  <a:srgbClr val="FFFFFF"/>
                </a:highlight>
                <a:latin typeface="Proxima Nova"/>
                <a:ea typeface="Proxima Nova"/>
                <a:cs typeface="Proxima Nova"/>
                <a:sym typeface="Proxima Nova"/>
              </a:rPr>
              <a:t>Marco Polo（1254—1324） was an Italian merchant and traveler. At the age of 17, he embarked on a journey to the Orient with his father and uncle. During his 17-year stay in China, he explored many regions, including southwest mountain area and the southeastern coastal area. Upon his return to Italy, Marco Polo was captured in a battle and imprisoned. While in prison, he recounted his experiences and adventures during his travels. With the assistance of his cellmate Rustichello, he documented his travels in the famous book ——</a:t>
            </a:r>
            <a:r>
              <a:rPr i="1" lang="en-US" sz="2000">
                <a:solidFill>
                  <a:srgbClr val="31333F"/>
                </a:solidFill>
                <a:highlight>
                  <a:srgbClr val="FFFFFF"/>
                </a:highlight>
                <a:latin typeface="Proxima Nova"/>
                <a:ea typeface="Proxima Nova"/>
                <a:cs typeface="Proxima Nova"/>
                <a:sym typeface="Proxima Nova"/>
              </a:rPr>
              <a:t>The Travels</a:t>
            </a:r>
            <a:r>
              <a:rPr lang="en-US" sz="2000">
                <a:solidFill>
                  <a:srgbClr val="31333F"/>
                </a:solidFill>
                <a:highlight>
                  <a:srgbClr val="FFFFFF"/>
                </a:highlight>
                <a:latin typeface="Proxima Nova"/>
                <a:ea typeface="Proxima Nova"/>
                <a:cs typeface="Proxima Nova"/>
                <a:sym typeface="Proxima Nova"/>
              </a:rPr>
              <a:t>.</a:t>
            </a:r>
            <a:endParaRPr sz="2000">
              <a:solidFill>
                <a:srgbClr val="31333F"/>
              </a:solidFill>
              <a:highlight>
                <a:srgbClr val="FFFFFF"/>
              </a:highlight>
              <a:latin typeface="Proxima Nova"/>
              <a:ea typeface="Proxima Nova"/>
              <a:cs typeface="Proxima Nova"/>
              <a:sym typeface="Proxima Nova"/>
            </a:endParaRPr>
          </a:p>
          <a:p>
            <a:pPr indent="0" lvl="0" marL="0" rtl="0" algn="l">
              <a:spcBef>
                <a:spcPts val="1200"/>
              </a:spcBef>
              <a:spcAft>
                <a:spcPts val="0"/>
              </a:spcAft>
              <a:buNone/>
            </a:pPr>
            <a:r>
              <a:t/>
            </a:r>
            <a:endParaRPr/>
          </a:p>
        </p:txBody>
      </p:sp>
      <p:pic>
        <p:nvPicPr>
          <p:cNvPr id="92" name="Google Shape;92;g2dae1bd4e1f_1_4"/>
          <p:cNvPicPr preferRelativeResize="0"/>
          <p:nvPr/>
        </p:nvPicPr>
        <p:blipFill>
          <a:blip r:embed="rId3">
            <a:alphaModFix/>
          </a:blip>
          <a:stretch>
            <a:fillRect/>
          </a:stretch>
        </p:blipFill>
        <p:spPr>
          <a:xfrm>
            <a:off x="838200" y="1570049"/>
            <a:ext cx="3476328" cy="4351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Project Introduction </a:t>
            </a:r>
            <a:endParaRPr/>
          </a:p>
        </p:txBody>
      </p:sp>
      <p:sp>
        <p:nvSpPr>
          <p:cNvPr id="98" name="Google Shape;98;p2"/>
          <p:cNvSpPr txBox="1"/>
          <p:nvPr>
            <p:ph idx="1" type="body"/>
          </p:nvPr>
        </p:nvSpPr>
        <p:spPr>
          <a:xfrm>
            <a:off x="838200" y="1690700"/>
            <a:ext cx="10515600" cy="43512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50000"/>
              </a:lnSpc>
              <a:spcBef>
                <a:spcPts val="1200"/>
              </a:spcBef>
              <a:spcAft>
                <a:spcPts val="0"/>
              </a:spcAft>
              <a:buClr>
                <a:schemeClr val="dk1"/>
              </a:buClr>
              <a:buSzPct val="29345"/>
              <a:buFont typeface="Arial"/>
              <a:buNone/>
            </a:pPr>
            <a:r>
              <a:rPr lang="en-US" sz="3748">
                <a:solidFill>
                  <a:srgbClr val="31333F"/>
                </a:solidFill>
                <a:highlight>
                  <a:srgbClr val="FFFFFF"/>
                </a:highlight>
                <a:latin typeface="Proxima Nova"/>
                <a:ea typeface="Proxima Nova"/>
                <a:cs typeface="Proxima Nova"/>
                <a:sym typeface="Proxima Nova"/>
              </a:rPr>
              <a:t>The objective of this project is to utilize ancient cartographic maps of China, dating back to the time of Marco Polo, to showcase the locations he visited during his travels in China and the concerns he expressed about them in his narratives. Unlike the travelogues of Chinese literati of the same period, Marco Polo's preoccupations were unique. As a merchant, he was naturally interested in local industries and specialties, and meticulously recorded the prices of goods in his books. Additionally, as a devout religious believer, he was also concerned about the state of faith of the local people. Therefore, we decided to present the cities mentioned in Marco Polo's travels in three areas: religion, specialties and  economic activities,, which he frequently mentioned in his accounts. The website will provide an interactive and informative experience for users, enabling them to explore and comprehend the historical routes of Marco Polo's travels in China, while also gaining insight into the local customs he described.</a:t>
            </a:r>
            <a:endParaRPr sz="3748">
              <a:solidFill>
                <a:srgbClr val="31333F"/>
              </a:solidFill>
              <a:highlight>
                <a:srgbClr val="FFFFFF"/>
              </a:highlight>
              <a:latin typeface="Proxima Nova"/>
              <a:ea typeface="Proxima Nova"/>
              <a:cs typeface="Proxima Nova"/>
              <a:sym typeface="Proxima Nova"/>
            </a:endParaRPr>
          </a:p>
          <a:p>
            <a:pPr indent="-50800" lvl="0" marL="228600" rtl="0" algn="l">
              <a:lnSpc>
                <a:spcPct val="90000"/>
              </a:lnSpc>
              <a:spcBef>
                <a:spcPts val="1200"/>
              </a:spcBef>
              <a:spcAft>
                <a:spcPts val="0"/>
              </a:spcAft>
              <a:buClr>
                <a:schemeClr val="dk1"/>
              </a:buClr>
              <a:buSzPct val="100000"/>
              <a:buNone/>
            </a:pPr>
            <a:r>
              <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Research Question(s)</a:t>
            </a:r>
            <a:endParaRPr/>
          </a:p>
        </p:txBody>
      </p:sp>
      <p:sp>
        <p:nvSpPr>
          <p:cNvPr id="104" name="Google Shape;104;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None/>
            </a:pPr>
            <a:r>
              <a:rPr lang="en-US" sz="2000">
                <a:solidFill>
                  <a:srgbClr val="31333F"/>
                </a:solidFill>
                <a:highlight>
                  <a:srgbClr val="FFFFFF"/>
                </a:highlight>
                <a:latin typeface="Proxima Nova"/>
                <a:ea typeface="Proxima Nova"/>
                <a:cs typeface="Proxima Nova"/>
                <a:sym typeface="Proxima Nova"/>
              </a:rPr>
              <a:t>This research project aims to investigate what Marco Polo's perception of China was like during his two missions in China.</a:t>
            </a:r>
            <a:endParaRPr sz="2000">
              <a:solidFill>
                <a:srgbClr val="31333F"/>
              </a:solidFill>
              <a:highlight>
                <a:srgbClr val="FFFFFF"/>
              </a:highlight>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None/>
            </a:pPr>
            <a:r>
              <a:rPr lang="en-US" sz="2000">
                <a:solidFill>
                  <a:srgbClr val="31333F"/>
                </a:solidFill>
                <a:highlight>
                  <a:srgbClr val="FFFFFF"/>
                </a:highlight>
                <a:latin typeface="Proxima Nova"/>
                <a:ea typeface="Proxima Nova"/>
                <a:cs typeface="Proxima Nova"/>
                <a:sym typeface="Proxima Nova"/>
              </a:rPr>
              <a:t>By analyzing his accounts, the project seeks to reveal the social reality of the Yuan dynasty as perceived by Marco Polo. </a:t>
            </a:r>
            <a:endParaRPr sz="2000">
              <a:solidFill>
                <a:srgbClr val="31333F"/>
              </a:solidFill>
              <a:highlight>
                <a:srgbClr val="FFFFFF"/>
              </a:highlight>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None/>
            </a:pPr>
            <a:r>
              <a:rPr lang="en-US" sz="2000">
                <a:solidFill>
                  <a:srgbClr val="31333F"/>
                </a:solidFill>
                <a:highlight>
                  <a:srgbClr val="FFFFFF"/>
                </a:highlight>
                <a:latin typeface="Proxima Nova"/>
                <a:ea typeface="Proxima Nova"/>
                <a:cs typeface="Proxima Nova"/>
                <a:sym typeface="Proxima Nova"/>
              </a:rPr>
              <a:t>Additionally, the project aims to verify the authenticity of Marco Polo's narratives by comparing his travels with historical books and expert opinions.</a:t>
            </a:r>
            <a:endParaRPr sz="2000">
              <a:solidFill>
                <a:srgbClr val="31333F"/>
              </a:solidFill>
              <a:highlight>
                <a:srgbClr val="FFFFFF"/>
              </a:highlight>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31333F"/>
              </a:solidFill>
              <a:highlight>
                <a:srgbClr val="FFFFFF"/>
              </a:highlight>
              <a:latin typeface="Proxima Nova"/>
              <a:ea typeface="Proxima Nova"/>
              <a:cs typeface="Proxima Nova"/>
              <a:sym typeface="Proxima Nova"/>
            </a:endParaRPr>
          </a:p>
          <a:p>
            <a:pPr indent="-50800" lvl="0" marL="228600" rtl="0" algn="l">
              <a:lnSpc>
                <a:spcPct val="90000"/>
              </a:lnSpc>
              <a:spcBef>
                <a:spcPts val="1200"/>
              </a:spcBef>
              <a:spcAft>
                <a:spcPts val="0"/>
              </a:spcAft>
              <a:buClr>
                <a:schemeClr val="dk1"/>
              </a:buClr>
              <a:buSzPts val="2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838200" y="365125"/>
            <a:ext cx="4951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Workflow</a:t>
            </a:r>
            <a:endParaRPr/>
          </a:p>
        </p:txBody>
      </p:sp>
      <p:sp>
        <p:nvSpPr>
          <p:cNvPr id="110" name="Google Shape;110;p4"/>
          <p:cNvSpPr txBox="1"/>
          <p:nvPr>
            <p:ph idx="1" type="body"/>
          </p:nvPr>
        </p:nvSpPr>
        <p:spPr>
          <a:xfrm>
            <a:off x="450200" y="1621175"/>
            <a:ext cx="4951800" cy="43512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rPr lang="en-US" sz="2000">
                <a:solidFill>
                  <a:srgbClr val="31333F"/>
                </a:solidFill>
                <a:highlight>
                  <a:srgbClr val="FFFFFF"/>
                </a:highlight>
                <a:latin typeface="Proxima Nova"/>
                <a:ea typeface="Proxima Nova"/>
                <a:cs typeface="Proxima Nova"/>
                <a:sym typeface="Proxima Nova"/>
              </a:rPr>
              <a:t>1.  Initially, we conducted a comprehensive compilation of Marco Polo's travels, focusing specifically on his two missions in China: From Beijing to Bengal and From Beijing to Quanzhou. Our compilation involved recording the conditions of the cities mentioned by Marco during his travels, including their religious beliefs, main industries, and products. Additionally, we analyzed the number of words that Marco used to describe each city. </a:t>
            </a:r>
            <a:endParaRPr sz="3600">
              <a:latin typeface="Proxima Nova"/>
              <a:ea typeface="Proxima Nova"/>
              <a:cs typeface="Proxima Nova"/>
              <a:sym typeface="Proxima Nova"/>
            </a:endParaRPr>
          </a:p>
        </p:txBody>
      </p:sp>
      <p:pic>
        <p:nvPicPr>
          <p:cNvPr id="111" name="Google Shape;111;p4"/>
          <p:cNvPicPr preferRelativeResize="0"/>
          <p:nvPr/>
        </p:nvPicPr>
        <p:blipFill>
          <a:blip r:embed="rId3">
            <a:alphaModFix/>
          </a:blip>
          <a:stretch>
            <a:fillRect/>
          </a:stretch>
        </p:blipFill>
        <p:spPr>
          <a:xfrm>
            <a:off x="5925250" y="1253400"/>
            <a:ext cx="6113576" cy="4718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dae1bd4e1f_1_23"/>
          <p:cNvSpPr txBox="1"/>
          <p:nvPr>
            <p:ph type="title"/>
          </p:nvPr>
        </p:nvSpPr>
        <p:spPr>
          <a:xfrm>
            <a:off x="838200" y="365125"/>
            <a:ext cx="5228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Workflow</a:t>
            </a:r>
            <a:endParaRPr/>
          </a:p>
        </p:txBody>
      </p:sp>
      <p:sp>
        <p:nvSpPr>
          <p:cNvPr id="117" name="Google Shape;117;g2dae1bd4e1f_1_23"/>
          <p:cNvSpPr txBox="1"/>
          <p:nvPr>
            <p:ph idx="1" type="body"/>
          </p:nvPr>
        </p:nvSpPr>
        <p:spPr>
          <a:xfrm>
            <a:off x="416425" y="1881450"/>
            <a:ext cx="5228100" cy="309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050">
                <a:solidFill>
                  <a:srgbClr val="31333F"/>
                </a:solidFill>
                <a:highlight>
                  <a:srgbClr val="FFFFFF"/>
                </a:highlight>
                <a:latin typeface="Proxima Nova"/>
                <a:ea typeface="Proxima Nova"/>
                <a:cs typeface="Proxima Nova"/>
                <a:sym typeface="Proxima Nova"/>
              </a:rPr>
              <a:t>2. With the assistance of our teachers, we were able to locate a Song Dynasty map that closely aligns with the time of Marco Polo's visit to China. This map serves as a base map to display the places where he traveled. By utilizing this historical base map, users are able to visualize the geographical context of Marco Polo's travels, providing a better understanding of the challenges and opportunities he encountered. </a:t>
            </a:r>
            <a:endParaRPr sz="4600">
              <a:latin typeface="Proxima Nova"/>
              <a:ea typeface="Proxima Nova"/>
              <a:cs typeface="Proxima Nova"/>
              <a:sym typeface="Proxima Nova"/>
            </a:endParaRPr>
          </a:p>
        </p:txBody>
      </p:sp>
      <p:pic>
        <p:nvPicPr>
          <p:cNvPr id="118" name="Google Shape;118;g2dae1bd4e1f_1_23"/>
          <p:cNvPicPr preferRelativeResize="0"/>
          <p:nvPr/>
        </p:nvPicPr>
        <p:blipFill>
          <a:blip r:embed="rId3">
            <a:alphaModFix/>
          </a:blip>
          <a:stretch>
            <a:fillRect/>
          </a:stretch>
        </p:blipFill>
        <p:spPr>
          <a:xfrm>
            <a:off x="6835195" y="365125"/>
            <a:ext cx="4760653" cy="59068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dae1bd4e1f_1_31"/>
          <p:cNvSpPr txBox="1"/>
          <p:nvPr>
            <p:ph type="title"/>
          </p:nvPr>
        </p:nvSpPr>
        <p:spPr>
          <a:xfrm>
            <a:off x="838200" y="365125"/>
            <a:ext cx="5228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Workflow</a:t>
            </a:r>
            <a:endParaRPr/>
          </a:p>
        </p:txBody>
      </p:sp>
      <p:sp>
        <p:nvSpPr>
          <p:cNvPr id="124" name="Google Shape;124;g2dae1bd4e1f_1_31"/>
          <p:cNvSpPr txBox="1"/>
          <p:nvPr>
            <p:ph idx="1" type="body"/>
          </p:nvPr>
        </p:nvSpPr>
        <p:spPr>
          <a:xfrm>
            <a:off x="838200" y="2028325"/>
            <a:ext cx="5228100" cy="309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000">
                <a:solidFill>
                  <a:srgbClr val="31333F"/>
                </a:solidFill>
                <a:highlight>
                  <a:srgbClr val="FFFFFF"/>
                </a:highlight>
                <a:latin typeface="Proxima Nova"/>
                <a:ea typeface="Proxima Nova"/>
                <a:cs typeface="Proxima Nova"/>
                <a:sym typeface="Proxima Nova"/>
              </a:rPr>
              <a:t>3. </a:t>
            </a:r>
            <a:r>
              <a:rPr lang="en-US" sz="2000">
                <a:solidFill>
                  <a:srgbClr val="31333F"/>
                </a:solidFill>
                <a:highlight>
                  <a:srgbClr val="FFFFFF"/>
                </a:highlight>
                <a:latin typeface="Proxima Nova"/>
                <a:ea typeface="Proxima Nova"/>
                <a:cs typeface="Proxima Nova"/>
                <a:sym typeface="Proxima Nova"/>
              </a:rPr>
              <a:t>Furthermore, we have identified the Top 12 Most Described Chinese Locations, based on the number of words used by Marco Polo in his narratives. These cities were chosen for further analysis due to their significance in Marco Polo's travels, which often focused on commercial, folklore, or religious information. Through this analysis, we aim to provide users with a deeper understanding of Marco Polo's view of Chinese cities. </a:t>
            </a:r>
            <a:endParaRPr sz="2000">
              <a:latin typeface="Proxima Nova"/>
              <a:ea typeface="Proxima Nova"/>
              <a:cs typeface="Proxima Nova"/>
              <a:sym typeface="Proxima Nova"/>
            </a:endParaRPr>
          </a:p>
        </p:txBody>
      </p:sp>
      <p:pic>
        <p:nvPicPr>
          <p:cNvPr id="125" name="Google Shape;125;g2dae1bd4e1f_1_31"/>
          <p:cNvPicPr preferRelativeResize="0"/>
          <p:nvPr/>
        </p:nvPicPr>
        <p:blipFill>
          <a:blip r:embed="rId3">
            <a:alphaModFix/>
          </a:blip>
          <a:stretch>
            <a:fillRect/>
          </a:stretch>
        </p:blipFill>
        <p:spPr>
          <a:xfrm>
            <a:off x="7258200" y="3670700"/>
            <a:ext cx="4712074" cy="2692375"/>
          </a:xfrm>
          <a:prstGeom prst="rect">
            <a:avLst/>
          </a:prstGeom>
          <a:noFill/>
          <a:ln>
            <a:noFill/>
          </a:ln>
        </p:spPr>
      </p:pic>
      <p:pic>
        <p:nvPicPr>
          <p:cNvPr id="126" name="Google Shape;126;g2dae1bd4e1f_1_31"/>
          <p:cNvPicPr preferRelativeResize="0"/>
          <p:nvPr/>
        </p:nvPicPr>
        <p:blipFill>
          <a:blip r:embed="rId4">
            <a:alphaModFix/>
          </a:blip>
          <a:stretch>
            <a:fillRect/>
          </a:stretch>
        </p:blipFill>
        <p:spPr>
          <a:xfrm>
            <a:off x="7258208" y="781425"/>
            <a:ext cx="4712068" cy="269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Project Demonstration</a:t>
            </a:r>
            <a:endParaRPr/>
          </a:p>
        </p:txBody>
      </p:sp>
      <p:sp>
        <p:nvSpPr>
          <p:cNvPr id="132" name="Google Shape;132;p6"/>
          <p:cNvSpPr txBox="1"/>
          <p:nvPr>
            <p:ph idx="1" type="body"/>
          </p:nvPr>
        </p:nvSpPr>
        <p:spPr>
          <a:xfrm>
            <a:off x="1007100" y="1690700"/>
            <a:ext cx="10515600" cy="43512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None/>
            </a:pPr>
            <a:r>
              <a:rPr lang="en-US" u="sng">
                <a:solidFill>
                  <a:schemeClr val="hlink"/>
                </a:solidFill>
                <a:hlinkClick r:id="rId3"/>
              </a:rPr>
              <a:t>http://10.79.165.26:5500/website.html</a:t>
            </a:r>
            <a:endParaRPr/>
          </a:p>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Findings</a:t>
            </a:r>
            <a:endParaRPr/>
          </a:p>
        </p:txBody>
      </p:sp>
      <p:sp>
        <p:nvSpPr>
          <p:cNvPr id="138" name="Google Shape;138;p5"/>
          <p:cNvSpPr txBox="1"/>
          <p:nvPr>
            <p:ph idx="1" type="body"/>
          </p:nvPr>
        </p:nvSpPr>
        <p:spPr>
          <a:xfrm>
            <a:off x="838200" y="1825625"/>
            <a:ext cx="6006000" cy="43512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b="1" lang="en-US" sz="2000">
                <a:solidFill>
                  <a:srgbClr val="595959"/>
                </a:solidFill>
                <a:latin typeface="Proxima Nova"/>
                <a:ea typeface="Proxima Nova"/>
                <a:cs typeface="Proxima Nova"/>
                <a:sym typeface="Proxima Nova"/>
              </a:rPr>
              <a:t>Can Density of markers suggest the Level of Prosperity?</a:t>
            </a:r>
            <a:endParaRPr b="1" sz="2000">
              <a:solidFill>
                <a:srgbClr val="595959"/>
              </a:solidFill>
              <a:latin typeface="Proxima Nova"/>
              <a:ea typeface="Proxima Nova"/>
              <a:cs typeface="Proxima Nova"/>
              <a:sym typeface="Proxima Nova"/>
            </a:endParaRPr>
          </a:p>
          <a:p>
            <a:pPr indent="-323850" lvl="0" marL="457200" rtl="0" algn="l">
              <a:lnSpc>
                <a:spcPct val="150000"/>
              </a:lnSpc>
              <a:spcBef>
                <a:spcPts val="0"/>
              </a:spcBef>
              <a:spcAft>
                <a:spcPts val="0"/>
              </a:spcAft>
              <a:buClr>
                <a:srgbClr val="595959"/>
              </a:buClr>
              <a:buSzPts val="1500"/>
              <a:buFont typeface="Proxima Nova"/>
              <a:buChar char="●"/>
            </a:pPr>
            <a:r>
              <a:rPr lang="en-US" sz="1500">
                <a:solidFill>
                  <a:srgbClr val="595959"/>
                </a:solidFill>
                <a:latin typeface="Proxima Nova"/>
                <a:ea typeface="Proxima Nova"/>
                <a:cs typeface="Proxima Nova"/>
                <a:sym typeface="Proxima Nova"/>
              </a:rPr>
              <a:t>江浙行省  5882112戶</a:t>
            </a:r>
            <a:endParaRPr sz="1500">
              <a:solidFill>
                <a:srgbClr val="595959"/>
              </a:solidFill>
              <a:latin typeface="Proxima Nova"/>
              <a:ea typeface="Proxima Nova"/>
              <a:cs typeface="Proxima Nova"/>
              <a:sym typeface="Proxima Nova"/>
            </a:endParaRPr>
          </a:p>
          <a:p>
            <a:pPr indent="-323850" lvl="0" marL="457200" rtl="0" algn="l">
              <a:lnSpc>
                <a:spcPct val="150000"/>
              </a:lnSpc>
              <a:spcBef>
                <a:spcPts val="0"/>
              </a:spcBef>
              <a:spcAft>
                <a:spcPts val="0"/>
              </a:spcAft>
              <a:buClr>
                <a:srgbClr val="595959"/>
              </a:buClr>
              <a:buSzPts val="1500"/>
              <a:buFont typeface="Proxima Nova"/>
              <a:buChar char="●"/>
            </a:pPr>
            <a:r>
              <a:rPr lang="en-US" sz="1500">
                <a:solidFill>
                  <a:srgbClr val="595959"/>
                </a:solidFill>
                <a:latin typeface="Proxima Nova"/>
                <a:ea typeface="Proxima Nova"/>
                <a:cs typeface="Proxima Nova"/>
                <a:sym typeface="Proxima Nova"/>
              </a:rPr>
              <a:t>江西行省 2332811戶</a:t>
            </a:r>
            <a:endParaRPr sz="1500">
              <a:solidFill>
                <a:srgbClr val="595959"/>
              </a:solidFill>
              <a:latin typeface="Proxima Nova"/>
              <a:ea typeface="Proxima Nova"/>
              <a:cs typeface="Proxima Nova"/>
              <a:sym typeface="Proxima Nova"/>
            </a:endParaRPr>
          </a:p>
          <a:p>
            <a:pPr indent="-323850" lvl="0" marL="457200" rtl="0" algn="l">
              <a:lnSpc>
                <a:spcPct val="150000"/>
              </a:lnSpc>
              <a:spcBef>
                <a:spcPts val="0"/>
              </a:spcBef>
              <a:spcAft>
                <a:spcPts val="0"/>
              </a:spcAft>
              <a:buClr>
                <a:srgbClr val="595959"/>
              </a:buClr>
              <a:buSzPts val="1500"/>
              <a:buFont typeface="Proxima Nova"/>
              <a:buChar char="●"/>
            </a:pPr>
            <a:r>
              <a:rPr lang="en-US" sz="1500">
                <a:solidFill>
                  <a:srgbClr val="595959"/>
                </a:solidFill>
                <a:latin typeface="Proxima Nova"/>
                <a:ea typeface="Proxima Nova"/>
                <a:cs typeface="Proxima Nova"/>
                <a:sym typeface="Proxima Nova"/>
              </a:rPr>
              <a:t>湖廣行省 2770451戶</a:t>
            </a:r>
            <a:endParaRPr sz="1500">
              <a:solidFill>
                <a:srgbClr val="595959"/>
              </a:solidFill>
              <a:latin typeface="Proxima Nova"/>
              <a:ea typeface="Proxima Nova"/>
              <a:cs typeface="Proxima Nova"/>
              <a:sym typeface="Proxima Nova"/>
            </a:endParaRPr>
          </a:p>
          <a:p>
            <a:pPr indent="-323850" lvl="0" marL="457200" rtl="0" algn="l">
              <a:lnSpc>
                <a:spcPct val="150000"/>
              </a:lnSpc>
              <a:spcBef>
                <a:spcPts val="0"/>
              </a:spcBef>
              <a:spcAft>
                <a:spcPts val="0"/>
              </a:spcAft>
              <a:buClr>
                <a:srgbClr val="595959"/>
              </a:buClr>
              <a:buSzPts val="1500"/>
              <a:buFont typeface="Proxima Nova"/>
              <a:buChar char="●"/>
            </a:pPr>
            <a:r>
              <a:rPr lang="en-US" sz="1500">
                <a:solidFill>
                  <a:srgbClr val="595959"/>
                </a:solidFill>
                <a:latin typeface="Proxima Nova"/>
                <a:ea typeface="Proxima Nova"/>
                <a:cs typeface="Proxima Nova"/>
                <a:sym typeface="Proxima Nova"/>
              </a:rPr>
              <a:t>中書省 1355354戶</a:t>
            </a:r>
            <a:endParaRPr sz="1500">
              <a:solidFill>
                <a:srgbClr val="595959"/>
              </a:solidFill>
              <a:latin typeface="Proxima Nova"/>
              <a:ea typeface="Proxima Nova"/>
              <a:cs typeface="Proxima Nova"/>
              <a:sym typeface="Proxima Nova"/>
            </a:endParaRPr>
          </a:p>
          <a:p>
            <a:pPr indent="-323850" lvl="0" marL="457200" rtl="0" algn="l">
              <a:lnSpc>
                <a:spcPct val="150000"/>
              </a:lnSpc>
              <a:spcBef>
                <a:spcPts val="0"/>
              </a:spcBef>
              <a:spcAft>
                <a:spcPts val="0"/>
              </a:spcAft>
              <a:buClr>
                <a:srgbClr val="595959"/>
              </a:buClr>
              <a:buSzPts val="1500"/>
              <a:buFont typeface="Proxima Nova"/>
              <a:buChar char="●"/>
            </a:pPr>
            <a:r>
              <a:rPr lang="en-US" sz="1500">
                <a:solidFill>
                  <a:srgbClr val="595959"/>
                </a:solidFill>
                <a:latin typeface="Proxima Nova"/>
                <a:ea typeface="Proxima Nova"/>
                <a:cs typeface="Proxima Nova"/>
                <a:sym typeface="Proxima Nova"/>
              </a:rPr>
              <a:t>河南行省 800410戶</a:t>
            </a:r>
            <a:endParaRPr sz="1500">
              <a:solidFill>
                <a:srgbClr val="595959"/>
              </a:solidFill>
              <a:latin typeface="Proxima Nova"/>
              <a:ea typeface="Proxima Nova"/>
              <a:cs typeface="Proxima Nova"/>
              <a:sym typeface="Proxima Nova"/>
            </a:endParaRPr>
          </a:p>
          <a:p>
            <a:pPr indent="-323850" lvl="0" marL="457200" rtl="0" algn="l">
              <a:lnSpc>
                <a:spcPct val="150000"/>
              </a:lnSpc>
              <a:spcBef>
                <a:spcPts val="0"/>
              </a:spcBef>
              <a:spcAft>
                <a:spcPts val="0"/>
              </a:spcAft>
              <a:buClr>
                <a:srgbClr val="595959"/>
              </a:buClr>
              <a:buSzPts val="1500"/>
              <a:buFont typeface="Proxima Nova"/>
              <a:buChar char="●"/>
            </a:pPr>
            <a:r>
              <a:rPr lang="en-US" sz="1500">
                <a:solidFill>
                  <a:srgbClr val="595959"/>
                </a:solidFill>
                <a:latin typeface="Proxima Nova"/>
                <a:ea typeface="Proxima Nova"/>
                <a:cs typeface="Proxima Nova"/>
                <a:sym typeface="Proxima Nova"/>
              </a:rPr>
              <a:t>陝西行省 87690戶</a:t>
            </a:r>
            <a:endParaRPr sz="1500">
              <a:solidFill>
                <a:srgbClr val="595959"/>
              </a:solidFill>
              <a:latin typeface="Proxima Nova"/>
              <a:ea typeface="Proxima Nova"/>
              <a:cs typeface="Proxima Nova"/>
              <a:sym typeface="Proxima Nova"/>
            </a:endParaRPr>
          </a:p>
          <a:p>
            <a:pPr indent="-323850" lvl="0" marL="457200" rtl="0" algn="l">
              <a:lnSpc>
                <a:spcPct val="150000"/>
              </a:lnSpc>
              <a:spcBef>
                <a:spcPts val="0"/>
              </a:spcBef>
              <a:spcAft>
                <a:spcPts val="0"/>
              </a:spcAft>
              <a:buClr>
                <a:srgbClr val="595959"/>
              </a:buClr>
              <a:buSzPts val="1500"/>
              <a:buFont typeface="Proxima Nova"/>
              <a:buChar char="●"/>
            </a:pPr>
            <a:r>
              <a:rPr lang="en-US" sz="1500">
                <a:solidFill>
                  <a:srgbClr val="595959"/>
                </a:solidFill>
                <a:latin typeface="Proxima Nova"/>
                <a:ea typeface="Proxima Nova"/>
                <a:cs typeface="Proxima Nova"/>
                <a:sym typeface="Proxima Nova"/>
              </a:rPr>
              <a:t>四川行省 98538戶</a:t>
            </a:r>
            <a:endParaRPr sz="1500">
              <a:solidFill>
                <a:srgbClr val="595959"/>
              </a:solidFill>
              <a:latin typeface="Proxima Nova"/>
              <a:ea typeface="Proxima Nova"/>
              <a:cs typeface="Proxima Nova"/>
              <a:sym typeface="Proxima Nova"/>
            </a:endParaRPr>
          </a:p>
          <a:p>
            <a:pPr indent="-323850" lvl="0" marL="457200" rtl="0" algn="l">
              <a:lnSpc>
                <a:spcPct val="150000"/>
              </a:lnSpc>
              <a:spcBef>
                <a:spcPts val="0"/>
              </a:spcBef>
              <a:spcAft>
                <a:spcPts val="0"/>
              </a:spcAft>
              <a:buClr>
                <a:srgbClr val="595959"/>
              </a:buClr>
              <a:buSzPts val="1500"/>
              <a:buFont typeface="Proxima Nova"/>
              <a:buChar char="●"/>
            </a:pPr>
            <a:r>
              <a:rPr lang="en-US" sz="1500">
                <a:solidFill>
                  <a:srgbClr val="595959"/>
                </a:solidFill>
                <a:latin typeface="Proxima Nova"/>
                <a:ea typeface="Proxima Nova"/>
                <a:cs typeface="Proxima Nova"/>
                <a:sym typeface="Proxima Nova"/>
              </a:rPr>
              <a:t>甘肅行省 4691戶</a:t>
            </a:r>
            <a:endParaRPr sz="1500">
              <a:solidFill>
                <a:srgbClr val="595959"/>
              </a:solidFill>
              <a:latin typeface="Proxima Nova"/>
              <a:ea typeface="Proxima Nova"/>
              <a:cs typeface="Proxima Nova"/>
              <a:sym typeface="Proxima Nova"/>
            </a:endParaRPr>
          </a:p>
          <a:p>
            <a:pPr indent="-323850" lvl="0" marL="457200" rtl="0" algn="l">
              <a:lnSpc>
                <a:spcPct val="150000"/>
              </a:lnSpc>
              <a:spcBef>
                <a:spcPts val="0"/>
              </a:spcBef>
              <a:spcAft>
                <a:spcPts val="0"/>
              </a:spcAft>
              <a:buClr>
                <a:srgbClr val="595959"/>
              </a:buClr>
              <a:buSzPts val="1500"/>
              <a:buFont typeface="Proxima Nova"/>
              <a:buChar char="●"/>
            </a:pPr>
            <a:r>
              <a:rPr lang="en-US" sz="1500">
                <a:solidFill>
                  <a:srgbClr val="595959"/>
                </a:solidFill>
                <a:latin typeface="Proxima Nova"/>
                <a:ea typeface="Proxima Nova"/>
                <a:cs typeface="Proxima Nova"/>
                <a:sym typeface="Proxima Nova"/>
              </a:rPr>
              <a:t>《元代社會生活史》</a:t>
            </a:r>
            <a:endParaRPr/>
          </a:p>
        </p:txBody>
      </p:sp>
      <p:pic>
        <p:nvPicPr>
          <p:cNvPr id="139" name="Google Shape;139;p5"/>
          <p:cNvPicPr preferRelativeResize="0"/>
          <p:nvPr/>
        </p:nvPicPr>
        <p:blipFill>
          <a:blip r:embed="rId3">
            <a:alphaModFix/>
          </a:blip>
          <a:stretch>
            <a:fillRect/>
          </a:stretch>
        </p:blipFill>
        <p:spPr>
          <a:xfrm>
            <a:off x="6626025" y="-66700"/>
            <a:ext cx="5432700" cy="6924700"/>
          </a:xfrm>
          <a:prstGeom prst="rect">
            <a:avLst/>
          </a:prstGeom>
          <a:noFill/>
          <a:ln>
            <a:noFill/>
          </a:ln>
        </p:spPr>
      </p:pic>
      <p:sp>
        <p:nvSpPr>
          <p:cNvPr id="140" name="Google Shape;140;p5"/>
          <p:cNvSpPr txBox="1"/>
          <p:nvPr/>
        </p:nvSpPr>
        <p:spPr>
          <a:xfrm>
            <a:off x="3051500" y="2004525"/>
            <a:ext cx="91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2024-05-03T03:07:18Z</dcterms:created>
  <dc:creator>qiuziguo2003@gmail.com</dc:creator>
</cp:coreProperties>
</file>